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elcome" id="{2b338fdd-ef4c-cd6b-53c2-5345b90cb403}">
          <p14:sldIdLst>
            <p14:sldId id="256"/>
            <p14:sldId id="257"/>
          </p14:sldIdLst>
        </p14:section>
        <p14:section name="The project" id="{ae0f8e75-96ae-717f-1086-52408c87e0ed}">
          <p14:sldIdLst>
            <p14:sldId id="258"/>
            <p14:sldId id="259"/>
          </p14:sldIdLst>
        </p14:section>
        <p14:section name="Who" id="{b3cc2ec2-4be6-93be-816b-3d772a8e4bce}">
          <p14:sldIdLst>
            <p14:sldId id="260"/>
            <p14:sldId id="261"/>
          </p14:sldIdLst>
        </p14:section>
        <p14:section name="Timetable" id="{76e43e20-d848-1232-37a8-97a0f686047d}">
          <p14:sldIdLst>
            <p14:sldId id="262"/>
            <p14:sldId id="263"/>
            <p14:sldId id="264"/>
          </p14:sldIdLst>
        </p14:section>
        <p14:section name="Practical info" id="{c5b01e58-bea7-b73d-04af-bf828a250ab2}">
          <p14:sldIdLst>
            <p14:sldId id="265"/>
            <p14:sldId id="266"/>
            <p14:sldId id="269"/>
            <p14:sldId id="270"/>
          </p14:sldIdLst>
        </p14:section>
        <p14:section name="How to get there" id="{e2f8ac65-a3a4-3ecd-082c-d0ee602f576a}">
          <p14:sldIdLst>
            <p14:sldId id="267"/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977640"/>
            <a:ext cx="9144000" cy="118872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STIDE  ·  Erasmus+ Youth Exchange  ·  Ravenna 2027</a:t>
            </a:r>
            <a:endParaRPr lang="en-US" sz="10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NTED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STIDE  ·  Erasmus+ Youth Exchange  ·  Ravenna 2027</a:t>
            </a:r>
            <a:endParaRPr lang="en-US" sz="10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3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5"/>
                </a:solidFill>
              </a:rPr>
              <a:t>ERASMUS+ YOUTH EXCHANGE  ·  PARTICIPANT INFOPACK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144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STIDE</a:t>
            </a:r>
            <a:endParaRPr lang="en-US" sz="7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874520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Stronger Together: Tides of Inclusion</a:t>
            </a:r>
            <a:endParaRPr lang="en-US" sz="2600" dirty="0"/>
          </a:p>
        </p:txBody>
      </p:sp>
      <p:sp>
        <p:nvSpPr>
          <p:cNvPr id="5" name="info chip"/>
          <p:cNvSpPr/>
          <p:nvPr/>
        </p:nvSpPr>
        <p:spPr>
          <a:xfrm>
            <a:off x="548640" y="2697480"/>
            <a:ext cx="2514600" cy="502920"/>
          </a:xfrm>
          <a:prstGeom prst="roundRect">
            <a:avLst>
              <a:gd name="adj" fmla="val 49091"/>
            </a:avLst>
          </a:prstGeom>
          <a:solidFill>
            <a:schemeClr val="bg1">
              <a:alpha val="12000"/>
            </a:schemeClr>
          </a:solidFill>
          <a:ln w="9525">
            <a:solidFill>
              <a:schemeClr val="bg1">
                <a:alpha val="50000"/>
              </a:schemeClr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2816352"/>
            <a:ext cx="256032" cy="256032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78992" y="269748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16 – 25 January 2027</a:t>
            </a:r>
            <a:endParaRPr lang="en-US" sz="1300" dirty="0"/>
          </a:p>
        </p:txBody>
      </p:sp>
      <p:sp>
        <p:nvSpPr>
          <p:cNvPr id="8" name="info chip"/>
          <p:cNvSpPr/>
          <p:nvPr/>
        </p:nvSpPr>
        <p:spPr>
          <a:xfrm>
            <a:off x="3246120" y="2697480"/>
            <a:ext cx="2514600" cy="502920"/>
          </a:xfrm>
          <a:prstGeom prst="roundRect">
            <a:avLst>
              <a:gd name="adj" fmla="val 49091"/>
            </a:avLst>
          </a:prstGeom>
          <a:solidFill>
            <a:schemeClr val="bg1">
              <a:alpha val="12000"/>
            </a:schemeClr>
          </a:solidFill>
          <a:ln w="9525">
            <a:solidFill>
              <a:schemeClr val="bg1">
                <a:alpha val="50000"/>
              </a:schemeClr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2816352"/>
            <a:ext cx="256032" cy="256032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3776472" y="269748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Ravenna, Italy</a:t>
            </a:r>
            <a:endParaRPr lang="en-US" sz="1300" dirty="0"/>
          </a:p>
        </p:txBody>
      </p:sp>
      <p:sp>
        <p:nvSpPr>
          <p:cNvPr id="11" name="info chip"/>
          <p:cNvSpPr/>
          <p:nvPr/>
        </p:nvSpPr>
        <p:spPr>
          <a:xfrm>
            <a:off x="5943600" y="2697480"/>
            <a:ext cx="2514600" cy="502920"/>
          </a:xfrm>
          <a:prstGeom prst="roundRect">
            <a:avLst>
              <a:gd name="adj" fmla="val 49091"/>
            </a:avLst>
          </a:prstGeom>
          <a:solidFill>
            <a:schemeClr val="bg1">
              <a:alpha val="12000"/>
            </a:schemeClr>
          </a:solidFill>
          <a:ln w="9525">
            <a:solidFill>
              <a:schemeClr val="bg1">
                <a:alpha val="50000"/>
              </a:schemeClr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480" y="2816352"/>
            <a:ext cx="256032" cy="256032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6473952" y="269748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35 people · 5 countries</a:t>
            </a:r>
            <a:endParaRPr lang="en-US" sz="1300" dirty="0"/>
          </a:p>
        </p:txBody>
      </p:sp>
      <p:sp>
        <p:nvSpPr>
          <p:cNvPr id="14" name="Text 9"/>
          <p:cNvSpPr txBox="1"/>
          <p:nvPr/>
        </p:nvSpPr>
        <p:spPr>
          <a:xfrm>
            <a:off x="548640" y="342900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Hosted by Viva Erasmus  ·  Co-funded by the European Union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Project at a glance</a:t>
            </a:r>
            <a:endParaRPr lang="en-US" sz="3000" dirty="0"/>
          </a:p>
        </p:txBody>
      </p:sp>
      <p:graphicFrame>
        <p:nvGraphicFramePr>
          <p:cNvPr id="3" name="project info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5669280" cy="914400"/>
        </p:xfrm>
        <a:graphic>
          <a:graphicData uri="http://schemas.openxmlformats.org/drawingml/2006/table">
            <a:tbl>
              <a:tblPr/>
              <a:tblGrid>
                <a:gridCol w="1554480"/>
                <a:gridCol w="4114800"/>
              </a:tblGrid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Project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STIDE – Stronger Together: Tides of Inclusion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Host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Viva Erasmus (Italy)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Activity dates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16 – 25 January 2027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Programme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Arrive 16 Jan · Workshops 17–24 Jan · Leave 25 Jan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Venue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Agriturismo San Michele, Ravenna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Language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English – every level is welcome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stat card"/>
          <p:cNvSpPr/>
          <p:nvPr/>
        </p:nvSpPr>
        <p:spPr>
          <a:xfrm>
            <a:off x="6446520" y="1143000"/>
            <a:ext cx="2240280" cy="2852928"/>
          </a:xfrm>
          <a:prstGeom prst="roundRect">
            <a:avLst>
              <a:gd name="adj" fmla="val 6122"/>
            </a:avLst>
          </a:prstGeom>
          <a:solidFill>
            <a:schemeClr val="tx2"/>
          </a:solidFill>
          <a:ln/>
          <a:effectLst>
            <a:outerShdw sx="100000" sy="100000" kx="0" ky="0" algn="bl" rotWithShape="0" blurRad="76200" dist="25400" dir="5400000">
              <a:srgbClr val="0B3C5D">
                <a:alpha val="12000"/>
              </a:srgbClr>
            </a:outerShdw>
          </a:effectLst>
        </p:spPr>
      </p:sp>
      <p:sp>
        <p:nvSpPr>
          <p:cNvPr id="5" name="Text 2"/>
          <p:cNvSpPr txBox="1"/>
          <p:nvPr/>
        </p:nvSpPr>
        <p:spPr>
          <a:xfrm>
            <a:off x="6446520" y="1280160"/>
            <a:ext cx="2240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6000" dirty="0"/>
          </a:p>
        </p:txBody>
      </p:sp>
      <p:sp>
        <p:nvSpPr>
          <p:cNvPr id="6" name="Text 3"/>
          <p:cNvSpPr txBox="1"/>
          <p:nvPr/>
        </p:nvSpPr>
        <p:spPr>
          <a:xfrm>
            <a:off x="6446520" y="214884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days of learning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446520" y="2560320"/>
            <a:ext cx="2240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35</a:t>
            </a:r>
            <a:endParaRPr lang="en-US" sz="6000" dirty="0"/>
          </a:p>
        </p:txBody>
      </p:sp>
      <p:sp>
        <p:nvSpPr>
          <p:cNvPr id="8" name="Text 5"/>
          <p:cNvSpPr txBox="1"/>
          <p:nvPr/>
        </p:nvSpPr>
        <p:spPr>
          <a:xfrm>
            <a:off x="6446520" y="342900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people, 5 countries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STIDE about?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97280"/>
            <a:ext cx="42062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Many young people with migrant backgrounds live in the same cities as their peers, yet still feel invisible or left out. STIDE brings local and migrant youth together as equals – to share stories, break stereotypes and build real trust through non-formal learning.</a:t>
            </a:r>
            <a:endParaRPr lang="en-US" sz="15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2788920"/>
            <a:ext cx="4389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“Not beneficiaries of inclusion – </a:t>
            </a:r>
            <a:pPr indent="0" marL="0">
              <a:buNone/>
            </a:pPr>
            <a:r>
              <a:rPr lang="en-US" sz="1700" b="1" i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makers of it.”</a:t>
            </a:r>
            <a:endParaRPr lang="en-US" sz="1700" dirty="0"/>
          </a:p>
        </p:txBody>
      </p:sp>
      <p:sp>
        <p:nvSpPr>
          <p:cNvPr id="5" name="pillar icon"/>
          <p:cNvSpPr/>
          <p:nvPr/>
        </p:nvSpPr>
        <p:spPr>
          <a:xfrm>
            <a:off x="5120640" y="109728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7800" y="1234440"/>
            <a:ext cx="274320" cy="27432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5806440" y="1078992"/>
            <a:ext cx="2880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Dialogue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806440" y="1371600"/>
            <a:ext cx="2880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6"/>
                </a:solidFill>
              </a:rPr>
              <a:t>Meet as equals and talk openly</a:t>
            </a:r>
            <a:endParaRPr lang="en-US" sz="1300" dirty="0"/>
          </a:p>
        </p:txBody>
      </p:sp>
      <p:sp>
        <p:nvSpPr>
          <p:cNvPr id="9" name="pillar icon"/>
          <p:cNvSpPr/>
          <p:nvPr/>
        </p:nvSpPr>
        <p:spPr>
          <a:xfrm>
            <a:off x="5120640" y="18745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2011680"/>
            <a:ext cx="274320" cy="27432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806440" y="1856232"/>
            <a:ext cx="2880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Stories</a:t>
            </a:r>
            <a:endParaRPr lang="en-US" sz="1600" dirty="0"/>
          </a:p>
        </p:txBody>
      </p:sp>
      <p:sp>
        <p:nvSpPr>
          <p:cNvPr id="12" name="Text 8"/>
          <p:cNvSpPr txBox="1"/>
          <p:nvPr/>
        </p:nvSpPr>
        <p:spPr>
          <a:xfrm>
            <a:off x="5806440" y="2148840"/>
            <a:ext cx="2880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6"/>
                </a:solidFill>
              </a:rPr>
              <a:t>Lived experience of migration and belonging</a:t>
            </a:r>
            <a:endParaRPr lang="en-US" sz="1300" dirty="0"/>
          </a:p>
        </p:txBody>
      </p:sp>
      <p:sp>
        <p:nvSpPr>
          <p:cNvPr id="13" name="pillar icon"/>
          <p:cNvSpPr/>
          <p:nvPr/>
        </p:nvSpPr>
        <p:spPr>
          <a:xfrm>
            <a:off x="5120640" y="265176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2788920"/>
            <a:ext cx="274320" cy="27432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5806440" y="2633472"/>
            <a:ext cx="2880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Skills</a:t>
            </a:r>
            <a:endParaRPr lang="en-US" sz="1600" dirty="0"/>
          </a:p>
        </p:txBody>
      </p:sp>
      <p:sp>
        <p:nvSpPr>
          <p:cNvPr id="16" name="Text 11"/>
          <p:cNvSpPr txBox="1"/>
          <p:nvPr/>
        </p:nvSpPr>
        <p:spPr>
          <a:xfrm>
            <a:off x="5806440" y="2926080"/>
            <a:ext cx="2880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6"/>
                </a:solidFill>
              </a:rPr>
              <a:t>Intercultural communication and teamwork</a:t>
            </a:r>
            <a:endParaRPr lang="en-US" sz="1300" dirty="0"/>
          </a:p>
        </p:txBody>
      </p:sp>
      <p:sp>
        <p:nvSpPr>
          <p:cNvPr id="17" name="pillar icon"/>
          <p:cNvSpPr/>
          <p:nvPr/>
        </p:nvSpPr>
        <p:spPr>
          <a:xfrm>
            <a:off x="5120640" y="342900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7800" y="3566160"/>
            <a:ext cx="274320" cy="274320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5806440" y="3410712"/>
            <a:ext cx="2880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Action</a:t>
            </a:r>
            <a:endParaRPr lang="en-US" sz="1600" dirty="0"/>
          </a:p>
        </p:txBody>
      </p:sp>
      <p:sp>
        <p:nvSpPr>
          <p:cNvPr id="20" name="Text 14"/>
          <p:cNvSpPr txBox="1"/>
          <p:nvPr/>
        </p:nvSpPr>
        <p:spPr>
          <a:xfrm>
            <a:off x="5806440" y="3703320"/>
            <a:ext cx="2880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6"/>
                </a:solidFill>
              </a:rPr>
              <a:t>Take inclusion back to your community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Our goals</a:t>
            </a:r>
            <a:endParaRPr lang="en-US" sz="3000" dirty="0"/>
          </a:p>
        </p:txBody>
      </p:sp>
      <p:sp>
        <p:nvSpPr>
          <p:cNvPr id="3" name="goal card"/>
          <p:cNvSpPr/>
          <p:nvPr/>
        </p:nvSpPr>
        <p:spPr>
          <a:xfrm>
            <a:off x="457200" y="1143000"/>
            <a:ext cx="2615184" cy="1554480"/>
          </a:xfrm>
          <a:prstGeom prst="roundRect">
            <a:avLst>
              <a:gd name="adj" fmla="val 7059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B3C5D">
                <a:alpha val="12000"/>
              </a:srgbClr>
            </a:outerShdw>
          </a:effectLst>
        </p:spPr>
      </p:sp>
      <p:sp>
        <p:nvSpPr>
          <p:cNvPr id="4" name="goal icon"/>
          <p:cNvSpPr/>
          <p:nvPr/>
        </p:nvSpPr>
        <p:spPr>
          <a:xfrm>
            <a:off x="640080" y="132588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380" y="1440180"/>
            <a:ext cx="228600" cy="2286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640080" y="1874520"/>
            <a:ext cx="224942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Reduce stereotypes and social distance between local and migrant youth</a:t>
            </a:r>
            <a:endParaRPr lang="en-US" sz="1300" dirty="0"/>
          </a:p>
        </p:txBody>
      </p:sp>
      <p:sp>
        <p:nvSpPr>
          <p:cNvPr id="7" name="goal card"/>
          <p:cNvSpPr/>
          <p:nvPr/>
        </p:nvSpPr>
        <p:spPr>
          <a:xfrm>
            <a:off x="3264408" y="1143000"/>
            <a:ext cx="2615184" cy="1554480"/>
          </a:xfrm>
          <a:prstGeom prst="roundRect">
            <a:avLst>
              <a:gd name="adj" fmla="val 7059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B3C5D">
                <a:alpha val="12000"/>
              </a:srgbClr>
            </a:outerShdw>
          </a:effectLst>
        </p:spPr>
      </p:sp>
      <p:sp>
        <p:nvSpPr>
          <p:cNvPr id="8" name="goal icon"/>
          <p:cNvSpPr/>
          <p:nvPr/>
        </p:nvSpPr>
        <p:spPr>
          <a:xfrm>
            <a:off x="3447288" y="132588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1588" y="1440180"/>
            <a:ext cx="228600" cy="2286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3447288" y="1874520"/>
            <a:ext cx="224942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Empower young people with migrant backgrounds to speak in their own voice</a:t>
            </a:r>
            <a:endParaRPr lang="en-US" sz="1300" dirty="0"/>
          </a:p>
        </p:txBody>
      </p:sp>
      <p:sp>
        <p:nvSpPr>
          <p:cNvPr id="11" name="goal card"/>
          <p:cNvSpPr/>
          <p:nvPr/>
        </p:nvSpPr>
        <p:spPr>
          <a:xfrm>
            <a:off x="6071616" y="1143000"/>
            <a:ext cx="2615184" cy="1554480"/>
          </a:xfrm>
          <a:prstGeom prst="roundRect">
            <a:avLst>
              <a:gd name="adj" fmla="val 7059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B3C5D">
                <a:alpha val="12000"/>
              </a:srgbClr>
            </a:outerShdw>
          </a:effectLst>
        </p:spPr>
      </p:sp>
      <p:sp>
        <p:nvSpPr>
          <p:cNvPr id="12" name="goal icon"/>
          <p:cNvSpPr/>
          <p:nvPr/>
        </p:nvSpPr>
        <p:spPr>
          <a:xfrm>
            <a:off x="6254496" y="132588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8796" y="1440180"/>
            <a:ext cx="228600" cy="22860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6254496" y="1874520"/>
            <a:ext cx="224942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Build intercultural skills: empathy, communication, teamwork</a:t>
            </a:r>
            <a:endParaRPr lang="en-US" sz="1300" dirty="0"/>
          </a:p>
        </p:txBody>
      </p:sp>
      <p:sp>
        <p:nvSpPr>
          <p:cNvPr id="15" name="goal card"/>
          <p:cNvSpPr/>
          <p:nvPr/>
        </p:nvSpPr>
        <p:spPr>
          <a:xfrm>
            <a:off x="457200" y="2880360"/>
            <a:ext cx="2615184" cy="1554480"/>
          </a:xfrm>
          <a:prstGeom prst="roundRect">
            <a:avLst>
              <a:gd name="adj" fmla="val 7059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B3C5D">
                <a:alpha val="12000"/>
              </a:srgbClr>
            </a:outerShdw>
          </a:effectLst>
        </p:spPr>
      </p:sp>
      <p:sp>
        <p:nvSpPr>
          <p:cNvPr id="16" name="goal icon"/>
          <p:cNvSpPr/>
          <p:nvPr/>
        </p:nvSpPr>
        <p:spPr>
          <a:xfrm>
            <a:off x="640080" y="306324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380" y="3177540"/>
            <a:ext cx="228600" cy="22860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640080" y="3611880"/>
            <a:ext cx="224942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Test inclusive non-formal methods youth workers can reuse</a:t>
            </a:r>
            <a:endParaRPr lang="en-US" sz="1300" dirty="0"/>
          </a:p>
        </p:txBody>
      </p:sp>
      <p:sp>
        <p:nvSpPr>
          <p:cNvPr id="19" name="goal card"/>
          <p:cNvSpPr/>
          <p:nvPr/>
        </p:nvSpPr>
        <p:spPr>
          <a:xfrm>
            <a:off x="3264408" y="2880360"/>
            <a:ext cx="2615184" cy="1554480"/>
          </a:xfrm>
          <a:prstGeom prst="roundRect">
            <a:avLst>
              <a:gd name="adj" fmla="val 7059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B3C5D">
                <a:alpha val="12000"/>
              </a:srgbClr>
            </a:outerShdw>
          </a:effectLst>
        </p:spPr>
      </p:sp>
      <p:sp>
        <p:nvSpPr>
          <p:cNvPr id="20" name="goal icon"/>
          <p:cNvSpPr/>
          <p:nvPr/>
        </p:nvSpPr>
        <p:spPr>
          <a:xfrm>
            <a:off x="3447288" y="306324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1588" y="3177540"/>
            <a:ext cx="228600" cy="22860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3447288" y="3611880"/>
            <a:ext cx="224942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Grow active citizens who multiply inclusion at home</a:t>
            </a:r>
            <a:endParaRPr lang="en-US" sz="1300" dirty="0"/>
          </a:p>
        </p:txBody>
      </p:sp>
      <p:sp>
        <p:nvSpPr>
          <p:cNvPr id="23" name="goal card"/>
          <p:cNvSpPr/>
          <p:nvPr/>
        </p:nvSpPr>
        <p:spPr>
          <a:xfrm>
            <a:off x="6071616" y="2880360"/>
            <a:ext cx="2615184" cy="1554480"/>
          </a:xfrm>
          <a:prstGeom prst="roundRect">
            <a:avLst>
              <a:gd name="adj" fmla="val 7059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B3C5D">
                <a:alpha val="12000"/>
              </a:srgbClr>
            </a:outerShdw>
          </a:effectLst>
        </p:spPr>
      </p:sp>
      <p:sp>
        <p:nvSpPr>
          <p:cNvPr id="24" name="goal icon"/>
          <p:cNvSpPr/>
          <p:nvPr/>
        </p:nvSpPr>
        <p:spPr>
          <a:xfrm>
            <a:off x="6254496" y="306324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8796" y="3177540"/>
            <a:ext cx="228600" cy="228600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6254496" y="3611880"/>
            <a:ext cx="224942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Make youth work a space where everyone belongs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Five countries, one group</a:t>
            </a:r>
            <a:endParaRPr lang="en-US" sz="3000" dirty="0"/>
          </a:p>
        </p:txBody>
      </p:sp>
      <p:graphicFrame>
        <p:nvGraphicFramePr>
          <p:cNvPr id="6" name="partner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4480560"/>
                <a:gridCol w="155448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Country</a:t>
                      </a:r>
                      <a:endParaRPr lang="en-US" sz="1300" dirty="0"/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Organisation</a:t>
                      </a:r>
                      <a:endParaRPr lang="en-US" sz="1300" dirty="0"/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City</a:t>
                      </a:r>
                      <a:endParaRPr lang="en-US" sz="1300" dirty="0"/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Italy (host)</a:t>
                      </a:r>
                      <a:endParaRPr lang="en-US" sz="1300" dirty="0"/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Viva Erasmus</a:t>
                      </a:r>
                      <a:endParaRPr lang="en-US" sz="1300" dirty="0"/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Rimini</a:t>
                      </a:r>
                      <a:endParaRPr lang="en-US" sz="1300" dirty="0"/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Austria</a:t>
                      </a:r>
                      <a:endParaRPr lang="en-US" sz="1300" dirty="0"/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Verein für aktiv Leben und Bildung</a:t>
                      </a:r>
                      <a:endParaRPr lang="en-US" sz="1300" dirty="0"/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Vienna</a:t>
                      </a:r>
                      <a:endParaRPr lang="en-US" sz="1300" dirty="0"/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Bosnia and Herzegovina</a:t>
                      </a:r>
                      <a:endParaRPr lang="en-US" sz="1300" dirty="0"/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Brain Tank d.o.o.</a:t>
                      </a:r>
                      <a:endParaRPr lang="en-US" sz="1300" dirty="0"/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Sarajevo</a:t>
                      </a:r>
                      <a:endParaRPr lang="en-US" sz="1300" dirty="0"/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Serbia</a:t>
                      </a:r>
                      <a:endParaRPr lang="en-US" sz="1300" dirty="0"/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Udruženje za podršku obrazovanju InterEdu</a:t>
                      </a:r>
                      <a:endParaRPr lang="en-US" sz="1300" dirty="0"/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Belgrade</a:t>
                      </a:r>
                      <a:endParaRPr lang="en-US" sz="1300" dirty="0"/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Türkiye</a:t>
                      </a:r>
                      <a:endParaRPr lang="en-US" sz="1300" dirty="0"/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İnsan Faktörlü Gelişim Projeleri Derneği</a:t>
                      </a:r>
                      <a:endParaRPr lang="en-US" sz="1300" dirty="0"/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Adana</a:t>
                      </a:r>
                      <a:endParaRPr lang="en-US" sz="1300" dirty="0"/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40690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ITALY  •  AUSTRIA  •  BOSNIA AND HERZEGOVINA  •  SERBIA  •  TÜRKIYE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 is taking part?</a:t>
            </a:r>
            <a:endParaRPr lang="en-US" sz="3000" dirty="0"/>
          </a:p>
        </p:txBody>
      </p:sp>
      <p:sp>
        <p:nvSpPr>
          <p:cNvPr id="3" name="group formula card"/>
          <p:cNvSpPr/>
          <p:nvPr/>
        </p:nvSpPr>
        <p:spPr>
          <a:xfrm>
            <a:off x="457200" y="1143000"/>
            <a:ext cx="3749040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85800" y="1234440"/>
            <a:ext cx="3383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6"/>
                </a:solidFill>
              </a:rPr>
              <a:t>Each national group = 7 people</a:t>
            </a:r>
            <a:endParaRPr lang="en-US" sz="1400" dirty="0"/>
          </a:p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6 young participants + 1 group leader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205740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chemeClr val="accent2"/>
                </a:solidFill>
              </a:rPr>
              <a:t>Italy: 4 participants + 1 leader + 2 facilitators</a:t>
            </a:r>
            <a:endParaRPr lang="en-US" sz="1300" dirty="0"/>
          </a:p>
        </p:txBody>
      </p:sp>
      <p:sp>
        <p:nvSpPr>
          <p:cNvPr id="6" name="total card"/>
          <p:cNvSpPr/>
          <p:nvPr/>
        </p:nvSpPr>
        <p:spPr>
          <a:xfrm>
            <a:off x="457200" y="2743200"/>
            <a:ext cx="3749040" cy="1234440"/>
          </a:xfrm>
          <a:prstGeom prst="roundRect">
            <a:avLst>
              <a:gd name="adj" fmla="val 8889"/>
            </a:avLst>
          </a:prstGeom>
          <a:solidFill>
            <a:schemeClr val="tx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85800" y="2788920"/>
            <a:ext cx="3383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5 groups × 7 = 35 people</a:t>
            </a:r>
            <a:endParaRPr lang="en-US" sz="2000" dirty="0"/>
          </a:p>
          <a:p>
            <a:pPr indent="0" marL="0">
              <a:buNone/>
            </a:pPr>
            <a:r>
              <a:rPr lang="en-US" sz="1300" dirty="0">
                <a:solidFill>
                  <a:schemeClr val="accent5"/>
                </a:solidFill>
              </a:rPr>
              <a:t>incl. at least 10 young people with fewer opportunities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4572000" y="109728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i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 are a great fit if you…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4572000" y="1554480"/>
            <a:ext cx="41148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are 18–30 years old (group leaders: no upper age limit)</a:t>
            </a:r>
            <a:endParaRPr lang="en-US" sz="14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care about inclusion, migration, diversity or social justice</a:t>
            </a:r>
            <a:endParaRPr lang="en-US" sz="14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have a migrant background – or want to learn from those who do</a:t>
            </a:r>
            <a:endParaRPr lang="en-US" sz="14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are open to sharing your story and listening to others</a:t>
            </a:r>
            <a:endParaRPr lang="en-US" sz="14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are new to Erasmus+ – first-timers are a priority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STIDE journey</a:t>
            </a:r>
            <a:endParaRPr lang="en-US" sz="3000" dirty="0"/>
          </a:p>
        </p:txBody>
      </p:sp>
      <p:sp>
        <p:nvSpPr>
          <p:cNvPr id="3" name="timeline line"/>
          <p:cNvSpPr/>
          <p:nvPr/>
        </p:nvSpPr>
        <p:spPr>
          <a:xfrm>
            <a:off x="1280160" y="1508760"/>
            <a:ext cx="6583680" cy="0"/>
          </a:xfrm>
          <a:prstGeom prst="line">
            <a:avLst/>
          </a:prstGeom>
          <a:noFill/>
          <a:ln w="25400">
            <a:solidFill>
              <a:schemeClr val="accent4"/>
            </a:solidFill>
            <a:prstDash val="dash"/>
          </a:ln>
        </p:spPr>
      </p:sp>
      <p:sp>
        <p:nvSpPr>
          <p:cNvPr id="4" name="phase icon"/>
          <p:cNvSpPr/>
          <p:nvPr/>
        </p:nvSpPr>
        <p:spPr>
          <a:xfrm>
            <a:off x="1444752" y="118872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4772" y="1348740"/>
            <a:ext cx="320040" cy="320040"/>
          </a:xfrm>
          <a:prstGeom prst="rect">
            <a:avLst/>
          </a:prstGeom>
        </p:spPr>
      </p:pic>
      <p:sp>
        <p:nvSpPr>
          <p:cNvPr id="6" name="phase card"/>
          <p:cNvSpPr/>
          <p:nvPr/>
        </p:nvSpPr>
        <p:spPr>
          <a:xfrm>
            <a:off x="457200" y="1965960"/>
            <a:ext cx="2615184" cy="2514600"/>
          </a:xfrm>
          <a:prstGeom prst="roundRect">
            <a:avLst>
              <a:gd name="adj" fmla="val 4364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B3C5D">
                <a:alpha val="12000"/>
              </a:srgbClr>
            </a:outerShdw>
          </a:effectLst>
        </p:spPr>
      </p:sp>
      <p:sp>
        <p:nvSpPr>
          <p:cNvPr id="7" name="Text 4"/>
          <p:cNvSpPr txBox="1"/>
          <p:nvPr/>
        </p:nvSpPr>
        <p:spPr>
          <a:xfrm>
            <a:off x="640080" y="2057400"/>
            <a:ext cx="22494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Before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2395728"/>
            <a:ext cx="22494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chemeClr val="accent2"/>
                </a:solidFill>
              </a:rPr>
              <a:t>Before arrival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2743200"/>
            <a:ext cx="22860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Join the project WhatsApp group</a:t>
            </a:r>
            <a:endParaRPr lang="en-US" sz="130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Online Zoom meet-ups</a:t>
            </a:r>
            <a:endParaRPr lang="en-US" sz="130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Prepare local stories in Google Drive</a:t>
            </a:r>
            <a:endParaRPr lang="en-US" sz="130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Briefing with your group leader</a:t>
            </a:r>
            <a:endParaRPr lang="en-US" sz="1300" dirty="0"/>
          </a:p>
        </p:txBody>
      </p:sp>
      <p:sp>
        <p:nvSpPr>
          <p:cNvPr id="10" name="phase icon"/>
          <p:cNvSpPr/>
          <p:nvPr/>
        </p:nvSpPr>
        <p:spPr>
          <a:xfrm>
            <a:off x="4251960" y="118872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1980" y="1348740"/>
            <a:ext cx="320040" cy="320040"/>
          </a:xfrm>
          <a:prstGeom prst="rect">
            <a:avLst/>
          </a:prstGeom>
        </p:spPr>
      </p:pic>
      <p:sp>
        <p:nvSpPr>
          <p:cNvPr id="12" name="phase card"/>
          <p:cNvSpPr/>
          <p:nvPr/>
        </p:nvSpPr>
        <p:spPr>
          <a:xfrm>
            <a:off x="3264408" y="1965960"/>
            <a:ext cx="2615184" cy="2514600"/>
          </a:xfrm>
          <a:prstGeom prst="roundRect">
            <a:avLst>
              <a:gd name="adj" fmla="val 4364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B3C5D">
                <a:alpha val="12000"/>
              </a:srgbClr>
            </a:outerShdw>
          </a:effectLst>
        </p:spPr>
      </p:sp>
      <p:sp>
        <p:nvSpPr>
          <p:cNvPr id="13" name="Text 9"/>
          <p:cNvSpPr txBox="1"/>
          <p:nvPr/>
        </p:nvSpPr>
        <p:spPr>
          <a:xfrm>
            <a:off x="3447288" y="2057400"/>
            <a:ext cx="22494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In Ravenna</a:t>
            </a:r>
            <a:endParaRPr lang="en-US" sz="1800" dirty="0"/>
          </a:p>
        </p:txBody>
      </p:sp>
      <p:sp>
        <p:nvSpPr>
          <p:cNvPr id="14" name="Text 10"/>
          <p:cNvSpPr txBox="1"/>
          <p:nvPr/>
        </p:nvSpPr>
        <p:spPr>
          <a:xfrm>
            <a:off x="3447288" y="2395728"/>
            <a:ext cx="22494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chemeClr val="accent2"/>
                </a:solidFill>
              </a:rPr>
              <a:t>16 – 25 Jan 2027</a:t>
            </a:r>
            <a:endParaRPr lang="en-US" sz="1200" dirty="0"/>
          </a:p>
        </p:txBody>
      </p:sp>
      <p:sp>
        <p:nvSpPr>
          <p:cNvPr id="15" name="Text 11"/>
          <p:cNvSpPr txBox="1"/>
          <p:nvPr/>
        </p:nvSpPr>
        <p:spPr>
          <a:xfrm>
            <a:off x="3447288" y="2743200"/>
            <a:ext cx="22860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Arrive Sat 16 Jan</a:t>
            </a:r>
            <a:endParaRPr lang="en-US" sz="130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8 days of workshops, 17–24 Jan</a:t>
            </a:r>
            <a:endParaRPr lang="en-US" sz="130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Daily reflection groups</a:t>
            </a:r>
            <a:endParaRPr lang="en-US" sz="130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Depart Mon 25 Jan</a:t>
            </a:r>
            <a:endParaRPr lang="en-US" sz="1300" dirty="0"/>
          </a:p>
        </p:txBody>
      </p:sp>
      <p:sp>
        <p:nvSpPr>
          <p:cNvPr id="16" name="phase icon"/>
          <p:cNvSpPr/>
          <p:nvPr/>
        </p:nvSpPr>
        <p:spPr>
          <a:xfrm>
            <a:off x="7059168" y="118872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9188" y="1348740"/>
            <a:ext cx="320040" cy="320040"/>
          </a:xfrm>
          <a:prstGeom prst="rect">
            <a:avLst/>
          </a:prstGeom>
        </p:spPr>
      </p:pic>
      <p:sp>
        <p:nvSpPr>
          <p:cNvPr id="18" name="phase card"/>
          <p:cNvSpPr/>
          <p:nvPr/>
        </p:nvSpPr>
        <p:spPr>
          <a:xfrm>
            <a:off x="6071616" y="1965960"/>
            <a:ext cx="2615184" cy="2514600"/>
          </a:xfrm>
          <a:prstGeom prst="roundRect">
            <a:avLst>
              <a:gd name="adj" fmla="val 4364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B3C5D">
                <a:alpha val="12000"/>
              </a:srgbClr>
            </a:outerShdw>
          </a:effectLst>
        </p:spPr>
      </p:sp>
      <p:sp>
        <p:nvSpPr>
          <p:cNvPr id="19" name="Text 14"/>
          <p:cNvSpPr txBox="1"/>
          <p:nvPr/>
        </p:nvSpPr>
        <p:spPr>
          <a:xfrm>
            <a:off x="6254496" y="2057400"/>
            <a:ext cx="22494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After</a:t>
            </a:r>
            <a:endParaRPr lang="en-US" sz="1800" dirty="0"/>
          </a:p>
        </p:txBody>
      </p:sp>
      <p:sp>
        <p:nvSpPr>
          <p:cNvPr id="20" name="Text 15"/>
          <p:cNvSpPr txBox="1"/>
          <p:nvPr/>
        </p:nvSpPr>
        <p:spPr>
          <a:xfrm>
            <a:off x="6254496" y="2395728"/>
            <a:ext cx="22494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chemeClr val="accent2"/>
                </a:solidFill>
              </a:rPr>
              <a:t>Up to 3 months</a:t>
            </a:r>
            <a:endParaRPr lang="en-US" sz="1200" dirty="0"/>
          </a:p>
        </p:txBody>
      </p:sp>
      <p:sp>
        <p:nvSpPr>
          <p:cNvPr id="21" name="Text 16"/>
          <p:cNvSpPr txBox="1"/>
          <p:nvPr/>
        </p:nvSpPr>
        <p:spPr>
          <a:xfrm>
            <a:off x="6254496" y="2743200"/>
            <a:ext cx="22860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Week 1–2: Youthpass reflections</a:t>
            </a:r>
            <a:endParaRPr lang="en-US" sz="130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Month 1: share at home</a:t>
            </a:r>
            <a:endParaRPr lang="en-US" sz="130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Zoom check-ins at 1 and 3 months</a:t>
            </a:r>
            <a:endParaRPr lang="en-US" sz="1300" dirty="0"/>
          </a:p>
          <a:p>
            <a:pPr marL="152400" indent="-1524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Local follow-up event per country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Programme day by day</a:t>
            </a:r>
            <a:endParaRPr lang="en-US" sz="3000" dirty="0"/>
          </a:p>
        </p:txBody>
      </p:sp>
      <p:graphicFrame>
        <p:nvGraphicFramePr>
          <p:cNvPr id="9" name="daily programme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51560"/>
          <a:ext cx="8229600" cy="914400"/>
        </p:xfrm>
        <a:graphic>
          <a:graphicData uri="http://schemas.openxmlformats.org/drawingml/2006/table">
            <a:tbl>
              <a:tblPr/>
              <a:tblGrid>
                <a:gridCol w="1325880"/>
                <a:gridCol w="1143000"/>
                <a:gridCol w="5760720"/>
              </a:tblGrid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2"/>
                          </a:solidFill>
                        </a:rPr>
                        <a:t>Sat 16 Jan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2"/>
                          </a:solidFill>
                        </a:rPr>
                        <a:t>Arrival day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i="1" dirty="0">
                          <a:solidFill>
                            <a:schemeClr val="tx1"/>
                          </a:solidFill>
                        </a:rPr>
                        <a:t>Arrival and check-in at Agriturismo San Michele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2"/>
                          </a:solidFill>
                        </a:rPr>
                        <a:t>Sun 17 Jan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Day 1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Welcome, ice-breakers · Building a safe and inclusive group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2"/>
                          </a:solidFill>
                        </a:rPr>
                        <a:t>Mon 18 Jan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Day 2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Understanding inclusion and marginalisation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FA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2"/>
                          </a:solidFill>
                        </a:rPr>
                        <a:t>Tue 19 Jan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Day 3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Migration stories: Human Library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2"/>
                          </a:solidFill>
                        </a:rPr>
                        <a:t>Wed 20 Jan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Day 4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Intercultural communication · Inclusion through teamwork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FA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2"/>
                          </a:solidFill>
                        </a:rPr>
                        <a:t>Thu 21 Jan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Day 5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Digital storytelling: sharing our voices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2"/>
                          </a:solidFill>
                        </a:rPr>
                        <a:t>Fri 22 Jan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Day 6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Youth as active agents · Local context and community in Ravenna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FA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2"/>
                          </a:solidFill>
                        </a:rPr>
                        <a:t>Sat 23 Jan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Day 7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From learning to action: follow-up planning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2"/>
                          </a:solidFill>
                        </a:rPr>
                        <a:t>Sun 24 Jan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Day 8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Reflection, evaluation · Youthpass ceremony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9FA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2"/>
                          </a:solidFill>
                        </a:rPr>
                        <a:t>Mon 25 Jan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2"/>
                          </a:solidFill>
                        </a:rPr>
                        <a:t>Departure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i="1" dirty="0">
                          <a:solidFill>
                            <a:schemeClr val="tx1"/>
                          </a:solidFill>
                        </a:rPr>
                        <a:t>Check-out (by 10:30) and travel home</a:t>
                      </a:r>
                      <a:endParaRPr lang="en-US" sz="1300" dirty="0"/>
                    </a:p>
                  </a:txBody>
                  <a:tcPr marL="91440" marR="91440" marT="0" marB="0" anchor="ctr">
                    <a:lnL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44348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6"/>
                </a:solidFill>
              </a:rPr>
              <a:t>A typical day: morning session · lunch · afternoon workshop · reflection groups · dinner · evening programme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we will learn</a:t>
            </a:r>
            <a:endParaRPr lang="en-US" sz="3000" dirty="0"/>
          </a:p>
        </p:txBody>
      </p:sp>
      <p:sp>
        <p:nvSpPr>
          <p:cNvPr id="3" name="method card"/>
          <p:cNvSpPr/>
          <p:nvPr/>
        </p:nvSpPr>
        <p:spPr>
          <a:xfrm>
            <a:off x="457200" y="1143000"/>
            <a:ext cx="2615184" cy="1554480"/>
          </a:xfrm>
          <a:prstGeom prst="roundRect">
            <a:avLst>
              <a:gd name="adj" fmla="val 7059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B3C5D">
                <a:alpha val="12000"/>
              </a:srgbClr>
            </a:outerShdw>
          </a:effectLst>
        </p:spPr>
      </p:sp>
      <p:sp>
        <p:nvSpPr>
          <p:cNvPr id="4" name="method icon"/>
          <p:cNvSpPr/>
          <p:nvPr/>
        </p:nvSpPr>
        <p:spPr>
          <a:xfrm>
            <a:off x="640080" y="134416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380" y="1458468"/>
            <a:ext cx="228600" cy="2286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207008" y="1344168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Human Library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1920240"/>
            <a:ext cx="22494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Real people, real stories – ask, listen, rethink</a:t>
            </a:r>
            <a:endParaRPr lang="en-US" sz="1300" dirty="0"/>
          </a:p>
        </p:txBody>
      </p:sp>
      <p:sp>
        <p:nvSpPr>
          <p:cNvPr id="8" name="method card"/>
          <p:cNvSpPr/>
          <p:nvPr/>
        </p:nvSpPr>
        <p:spPr>
          <a:xfrm>
            <a:off x="3264408" y="1143000"/>
            <a:ext cx="2615184" cy="1554480"/>
          </a:xfrm>
          <a:prstGeom prst="roundRect">
            <a:avLst>
              <a:gd name="adj" fmla="val 7059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B3C5D">
                <a:alpha val="12000"/>
              </a:srgbClr>
            </a:outerShdw>
          </a:effectLst>
        </p:spPr>
      </p:sp>
      <p:sp>
        <p:nvSpPr>
          <p:cNvPr id="9" name="method icon"/>
          <p:cNvSpPr/>
          <p:nvPr/>
        </p:nvSpPr>
        <p:spPr>
          <a:xfrm>
            <a:off x="3447288" y="134416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1588" y="1458468"/>
            <a:ext cx="228600" cy="22860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014216" y="1344168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Digital storytelling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3447288" y="1920240"/>
            <a:ext cx="22494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Turn your message into a short video or podcast</a:t>
            </a:r>
            <a:endParaRPr lang="en-US" sz="1300" dirty="0"/>
          </a:p>
        </p:txBody>
      </p:sp>
      <p:sp>
        <p:nvSpPr>
          <p:cNvPr id="13" name="method card"/>
          <p:cNvSpPr/>
          <p:nvPr/>
        </p:nvSpPr>
        <p:spPr>
          <a:xfrm>
            <a:off x="6071616" y="1143000"/>
            <a:ext cx="2615184" cy="1554480"/>
          </a:xfrm>
          <a:prstGeom prst="roundRect">
            <a:avLst>
              <a:gd name="adj" fmla="val 7059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B3C5D">
                <a:alpha val="12000"/>
              </a:srgbClr>
            </a:outerShdw>
          </a:effectLst>
        </p:spPr>
      </p:sp>
      <p:sp>
        <p:nvSpPr>
          <p:cNvPr id="14" name="method icon"/>
          <p:cNvSpPr/>
          <p:nvPr/>
        </p:nvSpPr>
        <p:spPr>
          <a:xfrm>
            <a:off x="6254496" y="134416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8796" y="1458468"/>
            <a:ext cx="228600" cy="22860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821424" y="1344168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Intercultural communication</a:t>
            </a:r>
            <a:endParaRPr lang="en-US" sz="1500" dirty="0"/>
          </a:p>
        </p:txBody>
      </p:sp>
      <p:sp>
        <p:nvSpPr>
          <p:cNvPr id="17" name="Text 12"/>
          <p:cNvSpPr txBox="1"/>
          <p:nvPr/>
        </p:nvSpPr>
        <p:spPr>
          <a:xfrm>
            <a:off x="6254496" y="1920240"/>
            <a:ext cx="22494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Spot misunderstandings before they happen</a:t>
            </a:r>
            <a:endParaRPr lang="en-US" sz="1300" dirty="0"/>
          </a:p>
        </p:txBody>
      </p:sp>
      <p:sp>
        <p:nvSpPr>
          <p:cNvPr id="18" name="method card"/>
          <p:cNvSpPr/>
          <p:nvPr/>
        </p:nvSpPr>
        <p:spPr>
          <a:xfrm>
            <a:off x="457200" y="2880360"/>
            <a:ext cx="2615184" cy="1554480"/>
          </a:xfrm>
          <a:prstGeom prst="roundRect">
            <a:avLst>
              <a:gd name="adj" fmla="val 7059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B3C5D">
                <a:alpha val="12000"/>
              </a:srgbClr>
            </a:outerShdw>
          </a:effectLst>
        </p:spPr>
      </p:sp>
      <p:sp>
        <p:nvSpPr>
          <p:cNvPr id="19" name="method icon"/>
          <p:cNvSpPr/>
          <p:nvPr/>
        </p:nvSpPr>
        <p:spPr>
          <a:xfrm>
            <a:off x="640080" y="3081528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380" y="3195828"/>
            <a:ext cx="228600" cy="22860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1207008" y="3081528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Teamwork games</a:t>
            </a:r>
            <a:endParaRPr lang="en-US" sz="1500" dirty="0"/>
          </a:p>
        </p:txBody>
      </p:sp>
      <p:sp>
        <p:nvSpPr>
          <p:cNvPr id="22" name="Text 16"/>
          <p:cNvSpPr txBox="1"/>
          <p:nvPr/>
        </p:nvSpPr>
        <p:spPr>
          <a:xfrm>
            <a:off x="640080" y="3657600"/>
            <a:ext cx="22494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Experiential challenges in mixed-country teams</a:t>
            </a:r>
            <a:endParaRPr lang="en-US" sz="1300" dirty="0"/>
          </a:p>
        </p:txBody>
      </p:sp>
      <p:sp>
        <p:nvSpPr>
          <p:cNvPr id="23" name="method card"/>
          <p:cNvSpPr/>
          <p:nvPr/>
        </p:nvSpPr>
        <p:spPr>
          <a:xfrm>
            <a:off x="3264408" y="2880360"/>
            <a:ext cx="2615184" cy="1554480"/>
          </a:xfrm>
          <a:prstGeom prst="roundRect">
            <a:avLst>
              <a:gd name="adj" fmla="val 7059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B3C5D">
                <a:alpha val="12000"/>
              </a:srgbClr>
            </a:outerShdw>
          </a:effectLst>
        </p:spPr>
      </p:sp>
      <p:sp>
        <p:nvSpPr>
          <p:cNvPr id="24" name="method icon"/>
          <p:cNvSpPr/>
          <p:nvPr/>
        </p:nvSpPr>
        <p:spPr>
          <a:xfrm>
            <a:off x="3447288" y="3081528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1588" y="3195828"/>
            <a:ext cx="228600" cy="228600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4014216" y="3081528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Ravenna in focus</a:t>
            </a:r>
            <a:endParaRPr lang="en-US" sz="1500" dirty="0"/>
          </a:p>
        </p:txBody>
      </p:sp>
      <p:sp>
        <p:nvSpPr>
          <p:cNvPr id="27" name="Text 20"/>
          <p:cNvSpPr txBox="1"/>
          <p:nvPr/>
        </p:nvSpPr>
        <p:spPr>
          <a:xfrm>
            <a:off x="3447288" y="3657600"/>
            <a:ext cx="22494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Meet local actors working on inclusion</a:t>
            </a:r>
            <a:endParaRPr lang="en-US" sz="1300" dirty="0"/>
          </a:p>
        </p:txBody>
      </p:sp>
      <p:sp>
        <p:nvSpPr>
          <p:cNvPr id="28" name="method card"/>
          <p:cNvSpPr/>
          <p:nvPr/>
        </p:nvSpPr>
        <p:spPr>
          <a:xfrm>
            <a:off x="6071616" y="2880360"/>
            <a:ext cx="2615184" cy="1554480"/>
          </a:xfrm>
          <a:prstGeom prst="roundRect">
            <a:avLst>
              <a:gd name="adj" fmla="val 7059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B3C5D">
                <a:alpha val="12000"/>
              </a:srgbClr>
            </a:outerShdw>
          </a:effectLst>
        </p:spPr>
      </p:sp>
      <p:sp>
        <p:nvSpPr>
          <p:cNvPr id="29" name="method icon"/>
          <p:cNvSpPr/>
          <p:nvPr/>
        </p:nvSpPr>
        <p:spPr>
          <a:xfrm>
            <a:off x="6254496" y="3081528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3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8796" y="3195828"/>
            <a:ext cx="228600" cy="228600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6821424" y="3081528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Youthpass</a:t>
            </a:r>
            <a:endParaRPr lang="en-US" sz="1500" dirty="0"/>
          </a:p>
        </p:txBody>
      </p:sp>
      <p:sp>
        <p:nvSpPr>
          <p:cNvPr id="32" name="Text 24"/>
          <p:cNvSpPr txBox="1"/>
          <p:nvPr/>
        </p:nvSpPr>
        <p:spPr>
          <a:xfrm>
            <a:off x="6254496" y="3657600"/>
            <a:ext cx="22494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Name and certify the skills you gain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Arrangements</a:t>
            </a:r>
            <a:endParaRPr lang="en-US" sz="3000" dirty="0"/>
          </a:p>
        </p:txBody>
      </p:sp>
      <p:sp>
        <p:nvSpPr>
          <p:cNvPr id="3" name="arrangement icon"/>
          <p:cNvSpPr/>
          <p:nvPr/>
        </p:nvSpPr>
        <p:spPr>
          <a:xfrm>
            <a:off x="457200" y="1143000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932" y="1284732"/>
            <a:ext cx="283464" cy="28346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207008" y="1097280"/>
            <a:ext cx="3246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Accommodation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1207008" y="1399032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Agriturismo San Michele – a countryside farm stay with garden, lounge and games room</a:t>
            </a:r>
            <a:endParaRPr lang="en-US" sz="1300" dirty="0"/>
          </a:p>
        </p:txBody>
      </p:sp>
      <p:sp>
        <p:nvSpPr>
          <p:cNvPr id="7" name="arrangement icon"/>
          <p:cNvSpPr/>
          <p:nvPr/>
        </p:nvSpPr>
        <p:spPr>
          <a:xfrm>
            <a:off x="4663440" y="1143000"/>
            <a:ext cx="566928" cy="56692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5172" y="1284732"/>
            <a:ext cx="283464" cy="283464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13248" y="1097280"/>
            <a:ext cx="3246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Food</a:t>
            </a:r>
            <a:endParaRPr lang="en-US" sz="1600" dirty="0"/>
          </a:p>
        </p:txBody>
      </p:sp>
      <p:sp>
        <p:nvSpPr>
          <p:cNvPr id="10" name="Text 6"/>
          <p:cNvSpPr txBox="1"/>
          <p:nvPr/>
        </p:nvSpPr>
        <p:spPr>
          <a:xfrm>
            <a:off x="5413248" y="1399032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Breakfast, lunch and dinner every day are covered by the project</a:t>
            </a:r>
            <a:endParaRPr lang="en-US" sz="1300" dirty="0"/>
          </a:p>
        </p:txBody>
      </p:sp>
      <p:sp>
        <p:nvSpPr>
          <p:cNvPr id="11" name="arrangement icon"/>
          <p:cNvSpPr/>
          <p:nvPr/>
        </p:nvSpPr>
        <p:spPr>
          <a:xfrm>
            <a:off x="457200" y="216712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32" y="2308860"/>
            <a:ext cx="283464" cy="283464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207008" y="2121408"/>
            <a:ext cx="3246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Activities</a:t>
            </a:r>
            <a:endParaRPr lang="en-US" sz="1600" dirty="0"/>
          </a:p>
        </p:txBody>
      </p:sp>
      <p:sp>
        <p:nvSpPr>
          <p:cNvPr id="14" name="Text 9"/>
          <p:cNvSpPr txBox="1"/>
          <p:nvPr/>
        </p:nvSpPr>
        <p:spPr>
          <a:xfrm>
            <a:off x="1207008" y="2423160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Workshops, materials and facilitation are covered by the project</a:t>
            </a:r>
            <a:endParaRPr lang="en-US" sz="1300" dirty="0"/>
          </a:p>
        </p:txBody>
      </p:sp>
      <p:sp>
        <p:nvSpPr>
          <p:cNvPr id="15" name="arrangement icon"/>
          <p:cNvSpPr/>
          <p:nvPr/>
        </p:nvSpPr>
        <p:spPr>
          <a:xfrm>
            <a:off x="4663440" y="2167128"/>
            <a:ext cx="566928" cy="56692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5172" y="2308860"/>
            <a:ext cx="283464" cy="283464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5413248" y="2121408"/>
            <a:ext cx="3246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Insurance</a:t>
            </a:r>
            <a:endParaRPr lang="en-US" sz="1600" dirty="0"/>
          </a:p>
        </p:txBody>
      </p:sp>
      <p:sp>
        <p:nvSpPr>
          <p:cNvPr id="18" name="Text 12"/>
          <p:cNvSpPr txBox="1"/>
          <p:nvPr/>
        </p:nvSpPr>
        <p:spPr>
          <a:xfrm>
            <a:off x="5413248" y="2423160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Everyone is insured for the full project, travel days included</a:t>
            </a:r>
            <a:endParaRPr lang="en-US" sz="1300" dirty="0"/>
          </a:p>
        </p:txBody>
      </p:sp>
      <p:sp>
        <p:nvSpPr>
          <p:cNvPr id="19" name="arrangement icon"/>
          <p:cNvSpPr/>
          <p:nvPr/>
        </p:nvSpPr>
        <p:spPr>
          <a:xfrm>
            <a:off x="457200" y="3191256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932" y="3332988"/>
            <a:ext cx="283464" cy="283464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1207008" y="3145536"/>
            <a:ext cx="3246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Travel</a:t>
            </a:r>
            <a:endParaRPr lang="en-US" sz="1600" dirty="0"/>
          </a:p>
        </p:txBody>
      </p:sp>
      <p:sp>
        <p:nvSpPr>
          <p:cNvPr id="22" name="Text 15"/>
          <p:cNvSpPr txBox="1"/>
          <p:nvPr/>
        </p:nvSpPr>
        <p:spPr>
          <a:xfrm>
            <a:off x="1207008" y="3447288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Booked with your sending organisation – train and bus encouraged</a:t>
            </a:r>
            <a:endParaRPr lang="en-US" sz="1300" dirty="0"/>
          </a:p>
        </p:txBody>
      </p:sp>
      <p:sp>
        <p:nvSpPr>
          <p:cNvPr id="23" name="arrangement icon"/>
          <p:cNvSpPr/>
          <p:nvPr/>
        </p:nvSpPr>
        <p:spPr>
          <a:xfrm>
            <a:off x="4663440" y="3191256"/>
            <a:ext cx="566928" cy="56692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5172" y="3332988"/>
            <a:ext cx="283464" cy="283464"/>
          </a:xfrm>
          <a:prstGeom prst="rect">
            <a:avLst/>
          </a:prstGeom>
        </p:spPr>
      </p:pic>
      <p:sp>
        <p:nvSpPr>
          <p:cNvPr id="25" name="Text 17"/>
          <p:cNvSpPr txBox="1"/>
          <p:nvPr/>
        </p:nvSpPr>
        <p:spPr>
          <a:xfrm>
            <a:off x="5413248" y="3145536"/>
            <a:ext cx="3246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Visa</a:t>
            </a:r>
            <a:endParaRPr lang="en-US" sz="1600" dirty="0"/>
          </a:p>
        </p:txBody>
      </p:sp>
      <p:sp>
        <p:nvSpPr>
          <p:cNvPr id="26" name="Text 18"/>
          <p:cNvSpPr txBox="1"/>
          <p:nvPr/>
        </p:nvSpPr>
        <p:spPr>
          <a:xfrm>
            <a:off x="5413248" y="3447288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Needed for Türkiye only – we provide invitation letters and documents</a:t>
            </a:r>
            <a:endParaRPr lang="en-US" sz="1300" dirty="0"/>
          </a:p>
        </p:txBody>
      </p:sp>
      <p:sp>
        <p:nvSpPr>
          <p:cNvPr id="27" name="Text 19"/>
          <p:cNvSpPr txBox="1"/>
          <p:nvPr/>
        </p:nvSpPr>
        <p:spPr>
          <a:xfrm>
            <a:off x="457200" y="420624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6"/>
                </a:solidFill>
              </a:rPr>
              <a:t>Travel costs are reimbursed within Erasmus+ limits, only against original tickets and boarding passes – your group leader will confirm the details.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5"/>
                </a:solidFill>
              </a:rPr>
              <a:t>WHERE WE MEET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Welcome to Ravenna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554480"/>
            <a:ext cx="7863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chemeClr val="bg2"/>
                </a:solidFill>
              </a:rPr>
              <a:t>Once the capital of the Western Roman Empire, Ravenna has welcomed people and cultures for centuries – the perfect place to talk about belonging. We stay just outside the city, in the countryside village of San Michele.</a:t>
            </a:r>
            <a:endParaRPr lang="en-US" sz="1500" dirty="0"/>
          </a:p>
        </p:txBody>
      </p:sp>
      <p:sp>
        <p:nvSpPr>
          <p:cNvPr id="5" name="Ravenna icon"/>
          <p:cNvSpPr/>
          <p:nvPr/>
        </p:nvSpPr>
        <p:spPr>
          <a:xfrm>
            <a:off x="548640" y="2377440"/>
            <a:ext cx="502920" cy="5029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4370" y="2503170"/>
            <a:ext cx="251460" cy="2514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548640" y="2944368"/>
            <a:ext cx="1874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8 UNESCO sites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3218688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Early Christian monuments on the World Heritage List</a:t>
            </a:r>
            <a:endParaRPr lang="en-US" sz="1200" dirty="0"/>
          </a:p>
        </p:txBody>
      </p:sp>
      <p:sp>
        <p:nvSpPr>
          <p:cNvPr id="9" name="Ravenna icon"/>
          <p:cNvSpPr/>
          <p:nvPr/>
        </p:nvSpPr>
        <p:spPr>
          <a:xfrm>
            <a:off x="2578608" y="2377440"/>
            <a:ext cx="502920" cy="5029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4338" y="2503170"/>
            <a:ext cx="251460" cy="25146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2578608" y="2944368"/>
            <a:ext cx="1874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Golden mosaics</a:t>
            </a:r>
            <a:endParaRPr lang="en-US" sz="1400" dirty="0"/>
          </a:p>
        </p:txBody>
      </p:sp>
      <p:sp>
        <p:nvSpPr>
          <p:cNvPr id="12" name="Text 8"/>
          <p:cNvSpPr txBox="1"/>
          <p:nvPr/>
        </p:nvSpPr>
        <p:spPr>
          <a:xfrm>
            <a:off x="2578608" y="3218688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San Vitale and the Mausoleum of Galla Placidia</a:t>
            </a:r>
            <a:endParaRPr lang="en-US" sz="1200" dirty="0"/>
          </a:p>
        </p:txBody>
      </p:sp>
      <p:sp>
        <p:nvSpPr>
          <p:cNvPr id="13" name="Ravenna icon"/>
          <p:cNvSpPr/>
          <p:nvPr/>
        </p:nvSpPr>
        <p:spPr>
          <a:xfrm>
            <a:off x="4608576" y="2377440"/>
            <a:ext cx="502920" cy="5029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4306" y="2503170"/>
            <a:ext cx="251460" cy="25146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4608576" y="2944368"/>
            <a:ext cx="1874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Dante's city</a:t>
            </a:r>
            <a:endParaRPr lang="en-US" sz="1400" dirty="0"/>
          </a:p>
        </p:txBody>
      </p:sp>
      <p:sp>
        <p:nvSpPr>
          <p:cNvPr id="16" name="Text 11"/>
          <p:cNvSpPr txBox="1"/>
          <p:nvPr/>
        </p:nvSpPr>
        <p:spPr>
          <a:xfrm>
            <a:off x="4608576" y="3218688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The poet's tomb – he died here in 1321</a:t>
            </a:r>
            <a:endParaRPr lang="en-US" sz="1200" dirty="0"/>
          </a:p>
        </p:txBody>
      </p:sp>
      <p:sp>
        <p:nvSpPr>
          <p:cNvPr id="17" name="Ravenna icon"/>
          <p:cNvSpPr/>
          <p:nvPr/>
        </p:nvSpPr>
        <p:spPr>
          <a:xfrm>
            <a:off x="6638544" y="2377440"/>
            <a:ext cx="502920" cy="5029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4274" y="2503170"/>
            <a:ext cx="251460" cy="251460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6638544" y="2944368"/>
            <a:ext cx="1874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Farm life</a:t>
            </a:r>
            <a:endParaRPr lang="en-US" sz="1400" dirty="0"/>
          </a:p>
        </p:txBody>
      </p:sp>
      <p:sp>
        <p:nvSpPr>
          <p:cNvPr id="20" name="Text 14"/>
          <p:cNvSpPr txBox="1"/>
          <p:nvPr/>
        </p:nvSpPr>
        <p:spPr>
          <a:xfrm>
            <a:off x="6638544" y="3218688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Our agriturismo has a garden and bikes to borrow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Getting to Ravenna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5156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Nearest airports</a:t>
            </a:r>
            <a:endParaRPr lang="en-US" sz="1600" dirty="0"/>
          </a:p>
        </p:txBody>
      </p:sp>
      <p:graphicFrame>
        <p:nvGraphicFramePr>
          <p:cNvPr id="13" name="airport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63040"/>
          <a:ext cx="301752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10058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Bologna (BLQ)</a:t>
                      </a:r>
                      <a:endParaRPr lang="en-US" sz="1300" dirty="0"/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E3F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F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F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F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chemeClr val="bg1"/>
                          </a:solidFill>
                        </a:rPr>
                        <a:t>85 km</a:t>
                      </a:r>
                      <a:endParaRPr lang="en-US" sz="1300" dirty="0"/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E3F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F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F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F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2"/>
                          </a:solidFill>
                        </a:rPr>
                        <a:t>Forlì (FRL)</a:t>
                      </a:r>
                      <a:endParaRPr lang="en-US" sz="1300" dirty="0"/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E3F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F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F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F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30 km</a:t>
                      </a:r>
                      <a:endParaRPr lang="en-US" sz="1300" dirty="0"/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E3F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F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F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F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2"/>
                          </a:solidFill>
                        </a:rPr>
                        <a:t>Rimini (RMI)</a:t>
                      </a:r>
                      <a:endParaRPr lang="en-US" sz="1300" dirty="0"/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E3F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F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F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F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60 km</a:t>
                      </a:r>
                      <a:endParaRPr lang="en-US" sz="1300" dirty="0"/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E3F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F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F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F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2"/>
                          </a:solidFill>
                        </a:rPr>
                        <a:t>Venice (VCE)</a:t>
                      </a:r>
                      <a:endParaRPr lang="en-US" sz="1300" dirty="0"/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E3F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F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F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F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160 km</a:t>
                      </a:r>
                      <a:endParaRPr lang="en-US" sz="1300" dirty="0"/>
                    </a:p>
                  </a:txBody>
                  <a:tcPr marL="109728" marR="109728" marT="0" marB="0" anchor="ctr">
                    <a:lnL w="12700" cap="flat" cmpd="sng" algn="ctr">
                      <a:solidFill>
                        <a:srgbClr val="E3F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F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F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F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457200" y="324612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chemeClr val="accent6"/>
                </a:solidFill>
              </a:rPr>
              <a:t>Distances to Ravenna. Coming by train or bus? Travel straight to Ravenna station.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931920" y="105156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Recommended route from Bologna airport</a:t>
            </a:r>
            <a:endParaRPr lang="en-US" sz="1600" dirty="0"/>
          </a:p>
        </p:txBody>
      </p:sp>
      <p:sp>
        <p:nvSpPr>
          <p:cNvPr id="7" name="route line"/>
          <p:cNvSpPr/>
          <p:nvPr/>
        </p:nvSpPr>
        <p:spPr>
          <a:xfrm>
            <a:off x="4160520" y="1645920"/>
            <a:ext cx="0" cy="2194560"/>
          </a:xfrm>
          <a:prstGeom prst="line">
            <a:avLst/>
          </a:prstGeom>
          <a:noFill/>
          <a:ln w="25400">
            <a:solidFill>
              <a:schemeClr val="accent4"/>
            </a:solidFill>
            <a:prstDash val="dash"/>
          </a:ln>
        </p:spPr>
      </p:sp>
      <p:sp>
        <p:nvSpPr>
          <p:cNvPr id="8" name="route step icon"/>
          <p:cNvSpPr/>
          <p:nvPr/>
        </p:nvSpPr>
        <p:spPr>
          <a:xfrm>
            <a:off x="3931920" y="146304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46220" y="1577340"/>
            <a:ext cx="228600" cy="2286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4526280" y="1444752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Land at Bologna Airport (BLQ)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4526280" y="1709928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Follow signs to the Marconi Express</a:t>
            </a:r>
            <a:endParaRPr lang="en-US" sz="1200" dirty="0"/>
          </a:p>
        </p:txBody>
      </p:sp>
      <p:sp>
        <p:nvSpPr>
          <p:cNvPr id="12" name="route step icon"/>
          <p:cNvSpPr/>
          <p:nvPr/>
        </p:nvSpPr>
        <p:spPr>
          <a:xfrm>
            <a:off x="3931920" y="217627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6220" y="2290572"/>
            <a:ext cx="228600" cy="22860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4526280" y="2157984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Marconi Express monorail · ~7 min</a:t>
            </a:r>
            <a:endParaRPr lang="en-US" sz="1400" dirty="0"/>
          </a:p>
        </p:txBody>
      </p:sp>
      <p:sp>
        <p:nvSpPr>
          <p:cNvPr id="15" name="Text 10"/>
          <p:cNvSpPr txBox="1"/>
          <p:nvPr/>
        </p:nvSpPr>
        <p:spPr>
          <a:xfrm>
            <a:off x="4526280" y="2423160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Runs every few minutes to Bologna Centrale</a:t>
            </a:r>
            <a:endParaRPr lang="en-US" sz="1200" dirty="0"/>
          </a:p>
        </p:txBody>
      </p:sp>
      <p:sp>
        <p:nvSpPr>
          <p:cNvPr id="16" name="route step icon"/>
          <p:cNvSpPr/>
          <p:nvPr/>
        </p:nvSpPr>
        <p:spPr>
          <a:xfrm>
            <a:off x="3931920" y="2889504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6220" y="3003804"/>
            <a:ext cx="228600" cy="22860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4526280" y="2871216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Regional train to Ravenna · ~1h15–1h40</a:t>
            </a:r>
            <a:endParaRPr lang="en-US" sz="1400" dirty="0"/>
          </a:p>
        </p:txBody>
      </p:sp>
      <p:sp>
        <p:nvSpPr>
          <p:cNvPr id="19" name="Text 13"/>
          <p:cNvSpPr txBox="1"/>
          <p:nvPr/>
        </p:nvSpPr>
        <p:spPr>
          <a:xfrm>
            <a:off x="4526280" y="313639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Trenitalia, 1–2 trains per hour</a:t>
            </a:r>
            <a:endParaRPr lang="en-US" sz="1200" dirty="0"/>
          </a:p>
        </p:txBody>
      </p:sp>
      <p:sp>
        <p:nvSpPr>
          <p:cNvPr id="20" name="route step icon"/>
          <p:cNvSpPr/>
          <p:nvPr/>
        </p:nvSpPr>
        <p:spPr>
          <a:xfrm>
            <a:off x="3931920" y="3602736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6220" y="3717036"/>
            <a:ext cx="228600" cy="22860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4526280" y="3584448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Arrive at Ravenna station</a:t>
            </a:r>
            <a:endParaRPr lang="en-US" sz="1400" dirty="0"/>
          </a:p>
        </p:txBody>
      </p:sp>
      <p:sp>
        <p:nvSpPr>
          <p:cNvPr id="23" name="Text 16"/>
          <p:cNvSpPr txBox="1"/>
          <p:nvPr/>
        </p:nvSpPr>
        <p:spPr>
          <a:xfrm>
            <a:off x="4526280" y="3849624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Then see the next slide for the last 9 km</a:t>
            </a:r>
            <a:endParaRPr lang="en-US" sz="1200" dirty="0"/>
          </a:p>
        </p:txBody>
      </p:sp>
      <p:sp>
        <p:nvSpPr>
          <p:cNvPr id="24" name="Text 17"/>
          <p:cNvSpPr txBox="1"/>
          <p:nvPr/>
        </p:nvSpPr>
        <p:spPr>
          <a:xfrm>
            <a:off x="3931920" y="429768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6"/>
                </a:solidFill>
              </a:rPr>
              <a:t>Tip: the monorail and the train need separate tickets. Validate paper train tickets before boarding. Times: trenitalia.com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Ravenna station to the venue</a:t>
            </a:r>
            <a:endParaRPr lang="en-US" sz="3000" dirty="0"/>
          </a:p>
        </p:txBody>
      </p:sp>
      <p:sp>
        <p:nvSpPr>
          <p:cNvPr id="3" name="address card"/>
          <p:cNvSpPr/>
          <p:nvPr/>
        </p:nvSpPr>
        <p:spPr>
          <a:xfrm>
            <a:off x="457200" y="1097280"/>
            <a:ext cx="2926080" cy="2971800"/>
          </a:xfrm>
          <a:prstGeom prst="roundRect">
            <a:avLst>
              <a:gd name="adj" fmla="val 3750"/>
            </a:avLst>
          </a:prstGeom>
          <a:solidFill>
            <a:schemeClr val="tx2"/>
          </a:solidFill>
          <a:ln/>
          <a:effectLst>
            <a:outerShdw sx="100000" sy="100000" kx="0" ky="0" algn="bl" rotWithShape="0" blurRad="76200" dist="25400" dir="5400000">
              <a:srgbClr val="0B3C5D">
                <a:alpha val="12000"/>
              </a:srgbClr>
            </a:outerShdw>
          </a:effectLst>
        </p:spPr>
      </p:sp>
      <p:sp>
        <p:nvSpPr>
          <p:cNvPr id="4" name="address pin"/>
          <p:cNvSpPr/>
          <p:nvPr/>
        </p:nvSpPr>
        <p:spPr>
          <a:xfrm>
            <a:off x="685800" y="1298448"/>
            <a:ext cx="502920" cy="5029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1530" y="1424178"/>
            <a:ext cx="251460" cy="2514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685800" y="1920240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Agriturismo San Michele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Via Bartolotte 8B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48124 Ravenna (RA)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685800" y="2926080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accent5"/>
                </a:solidFill>
              </a:rPr>
              <a:t>About 9 km west of Ravenna station, near the village of San Michele</a:t>
            </a:r>
            <a:endParaRPr lang="en-US" sz="1200" dirty="0"/>
          </a:p>
        </p:txBody>
      </p:sp>
      <p:sp>
        <p:nvSpPr>
          <p:cNvPr id="8" name="transport icon"/>
          <p:cNvSpPr/>
          <p:nvPr/>
        </p:nvSpPr>
        <p:spPr>
          <a:xfrm>
            <a:off x="3703320" y="109728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7620" y="1211580"/>
            <a:ext cx="228600" cy="2286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4297680" y="1069848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Bus 70 (Start Romagna) · ~25 min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4297680" y="1335024"/>
            <a:ext cx="4389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From Ravenna FS towards Fornace Zarattini, every ~30 min (hourly on Sundays). Only some runs reach San Michele.</a:t>
            </a:r>
            <a:endParaRPr lang="en-US" sz="1200" dirty="0"/>
          </a:p>
        </p:txBody>
      </p:sp>
      <p:sp>
        <p:nvSpPr>
          <p:cNvPr id="12" name="transport icon"/>
          <p:cNvSpPr/>
          <p:nvPr/>
        </p:nvSpPr>
        <p:spPr>
          <a:xfrm>
            <a:off x="3703320" y="1883664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7620" y="1997964"/>
            <a:ext cx="228600" cy="22860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4297680" y="1856232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Bus 155 Ravenna → Faenza · ~15 min</a:t>
            </a:r>
            <a:endParaRPr lang="en-US" sz="1400" dirty="0"/>
          </a:p>
        </p:txBody>
      </p:sp>
      <p:sp>
        <p:nvSpPr>
          <p:cNvPr id="15" name="Text 10"/>
          <p:cNvSpPr txBox="1"/>
          <p:nvPr/>
        </p:nvSpPr>
        <p:spPr>
          <a:xfrm>
            <a:off x="4297680" y="2121408"/>
            <a:ext cx="4389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Stops at “San Michele”, but runs only a few times a day.</a:t>
            </a:r>
            <a:endParaRPr lang="en-US" sz="1200" dirty="0"/>
          </a:p>
        </p:txBody>
      </p:sp>
      <p:sp>
        <p:nvSpPr>
          <p:cNvPr id="16" name="transport icon"/>
          <p:cNvSpPr/>
          <p:nvPr/>
        </p:nvSpPr>
        <p:spPr>
          <a:xfrm>
            <a:off x="3703320" y="267004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7620" y="2784348"/>
            <a:ext cx="228600" cy="22860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4297680" y="2642616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Taxi · ~15 min</a:t>
            </a:r>
            <a:endParaRPr lang="en-US" sz="1400" dirty="0"/>
          </a:p>
        </p:txBody>
      </p:sp>
      <p:sp>
        <p:nvSpPr>
          <p:cNvPr id="19" name="Text 13"/>
          <p:cNvSpPr txBox="1"/>
          <p:nvPr/>
        </p:nvSpPr>
        <p:spPr>
          <a:xfrm>
            <a:off x="4297680" y="2907792"/>
            <a:ext cx="4389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Easiest with luggage or late arrivals – share it with your group.</a:t>
            </a:r>
            <a:endParaRPr lang="en-US" sz="1200" dirty="0"/>
          </a:p>
        </p:txBody>
      </p:sp>
      <p:sp>
        <p:nvSpPr>
          <p:cNvPr id="20" name="transport icon"/>
          <p:cNvSpPr/>
          <p:nvPr/>
        </p:nvSpPr>
        <p:spPr>
          <a:xfrm>
            <a:off x="3703320" y="3456432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7620" y="3570732"/>
            <a:ext cx="228600" cy="22860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4297680" y="342900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Last stretch on foot</a:t>
            </a:r>
            <a:endParaRPr lang="en-US" sz="1400" dirty="0"/>
          </a:p>
        </p:txBody>
      </p:sp>
      <p:sp>
        <p:nvSpPr>
          <p:cNvPr id="23" name="Text 16"/>
          <p:cNvSpPr txBox="1"/>
          <p:nvPr/>
        </p:nvSpPr>
        <p:spPr>
          <a:xfrm>
            <a:off x="4297680" y="3694176"/>
            <a:ext cx="4389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From the San Michele stop, a short walk (about 10 min) to Via Bartolotte.</a:t>
            </a:r>
            <a:endParaRPr lang="en-US" sz="1200" dirty="0"/>
          </a:p>
        </p:txBody>
      </p:sp>
      <p:sp>
        <p:nvSpPr>
          <p:cNvPr id="24" name="Text 17"/>
          <p:cNvSpPr txBox="1"/>
          <p:nvPr/>
        </p:nvSpPr>
        <p:spPr>
          <a:xfrm>
            <a:off x="457200" y="42062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6"/>
                </a:solidFill>
              </a:rPr>
              <a:t>Buy bus tickets before boarding at the station ticket office (Mon–Sat 7:00–19:00) or at tobacconists. Timetables: startromagna.it. Share your arrival time in the STIDE WhatsApp group so we can help.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Very important – before you pack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5156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2"/>
                </a:solidFill>
              </a:rPr>
              <a:t>Must do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4754880" y="105156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Bring along</a:t>
            </a:r>
            <a:endParaRPr lang="en-US" sz="1600" dirty="0"/>
          </a:p>
        </p:txBody>
      </p:sp>
      <p:sp>
        <p:nvSpPr>
          <p:cNvPr id="5" name="must-do icon"/>
          <p:cNvSpPr/>
          <p:nvPr/>
        </p:nvSpPr>
        <p:spPr>
          <a:xfrm>
            <a:off x="457200" y="1463040"/>
            <a:ext cx="411480" cy="4114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070" y="1565910"/>
            <a:ext cx="205740" cy="20574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05840" y="1389888"/>
            <a:ext cx="3429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Keep every ticket, invoice and boarding pass – no documents, no reimbursement</a:t>
            </a:r>
            <a:endParaRPr lang="en-US" sz="1300" dirty="0"/>
          </a:p>
        </p:txBody>
      </p:sp>
      <p:sp>
        <p:nvSpPr>
          <p:cNvPr id="8" name="bring icon"/>
          <p:cNvSpPr/>
          <p:nvPr/>
        </p:nvSpPr>
        <p:spPr>
          <a:xfrm>
            <a:off x="4754880" y="1463040"/>
            <a:ext cx="411480" cy="4114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750" y="1565910"/>
            <a:ext cx="205740" cy="2057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303520" y="1389888"/>
            <a:ext cx="3383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Reusable water bottle – we keep STIDE low-plastic</a:t>
            </a:r>
            <a:endParaRPr lang="en-US" sz="1300" dirty="0"/>
          </a:p>
        </p:txBody>
      </p:sp>
      <p:sp>
        <p:nvSpPr>
          <p:cNvPr id="11" name="must-do icon"/>
          <p:cNvSpPr/>
          <p:nvPr/>
        </p:nvSpPr>
        <p:spPr>
          <a:xfrm>
            <a:off x="457200" y="2240280"/>
            <a:ext cx="411480" cy="4114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070" y="2343150"/>
            <a:ext cx="205740" cy="20574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005840" y="2167128"/>
            <a:ext cx="3429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Bring your passport or ID card, plus your European Health Insurance Card if you have one</a:t>
            </a:r>
            <a:endParaRPr lang="en-US" sz="1300" dirty="0"/>
          </a:p>
        </p:txBody>
      </p:sp>
      <p:sp>
        <p:nvSpPr>
          <p:cNvPr id="14" name="bring icon"/>
          <p:cNvSpPr/>
          <p:nvPr/>
        </p:nvSpPr>
        <p:spPr>
          <a:xfrm>
            <a:off x="4754880" y="2240280"/>
            <a:ext cx="411480" cy="4114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7750" y="2343150"/>
            <a:ext cx="205740" cy="20574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5303520" y="2167128"/>
            <a:ext cx="3383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Phone, charger and power bank – you'll film and record</a:t>
            </a:r>
            <a:endParaRPr lang="en-US" sz="1300" dirty="0"/>
          </a:p>
        </p:txBody>
      </p:sp>
      <p:sp>
        <p:nvSpPr>
          <p:cNvPr id="17" name="must-do icon"/>
          <p:cNvSpPr/>
          <p:nvPr/>
        </p:nvSpPr>
        <p:spPr>
          <a:xfrm>
            <a:off x="457200" y="3017520"/>
            <a:ext cx="411480" cy="4114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070" y="3120390"/>
            <a:ext cx="205740" cy="205740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1005840" y="2944368"/>
            <a:ext cx="3429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Pack any medication you need and tell your group leader about support needs</a:t>
            </a:r>
            <a:endParaRPr lang="en-US" sz="1300" dirty="0"/>
          </a:p>
        </p:txBody>
      </p:sp>
      <p:sp>
        <p:nvSpPr>
          <p:cNvPr id="20" name="bring icon"/>
          <p:cNvSpPr/>
          <p:nvPr/>
        </p:nvSpPr>
        <p:spPr>
          <a:xfrm>
            <a:off x="4754880" y="3017520"/>
            <a:ext cx="411480" cy="4114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7750" y="3120390"/>
            <a:ext cx="205740" cy="205740"/>
          </a:xfrm>
          <a:prstGeom prst="rect">
            <a:avLst/>
          </a:prstGeom>
        </p:spPr>
      </p:pic>
      <p:sp>
        <p:nvSpPr>
          <p:cNvPr id="22" name="Text 14"/>
          <p:cNvSpPr txBox="1"/>
          <p:nvPr/>
        </p:nvSpPr>
        <p:spPr>
          <a:xfrm>
            <a:off x="5303520" y="2944368"/>
            <a:ext cx="3383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A story from your community for the Human Library</a:t>
            </a:r>
            <a:endParaRPr lang="en-US" sz="1300" dirty="0"/>
          </a:p>
        </p:txBody>
      </p:sp>
      <p:sp>
        <p:nvSpPr>
          <p:cNvPr id="23" name="must-do icon"/>
          <p:cNvSpPr/>
          <p:nvPr/>
        </p:nvSpPr>
        <p:spPr>
          <a:xfrm>
            <a:off x="457200" y="3794760"/>
            <a:ext cx="411480" cy="4114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070" y="3897630"/>
            <a:ext cx="205740" cy="20574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005840" y="3721608"/>
            <a:ext cx="3429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January in Ravenna is cold and often foggy: winter coat, warm layers, hat, waterproof shoes</a:t>
            </a:r>
            <a:endParaRPr lang="en-US" sz="1300" dirty="0"/>
          </a:p>
        </p:txBody>
      </p:sp>
      <p:sp>
        <p:nvSpPr>
          <p:cNvPr id="26" name="bring icon"/>
          <p:cNvSpPr/>
          <p:nvPr/>
        </p:nvSpPr>
        <p:spPr>
          <a:xfrm>
            <a:off x="4754880" y="3794760"/>
            <a:ext cx="411480" cy="4114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7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57750" y="3897630"/>
            <a:ext cx="205740" cy="205740"/>
          </a:xfrm>
          <a:prstGeom prst="rect">
            <a:avLst/>
          </a:prstGeom>
        </p:spPr>
      </p:pic>
      <p:sp>
        <p:nvSpPr>
          <p:cNvPr id="28" name="Text 18"/>
          <p:cNvSpPr txBox="1"/>
          <p:nvPr/>
        </p:nvSpPr>
        <p:spPr>
          <a:xfrm>
            <a:off x="5303520" y="3721608"/>
            <a:ext cx="3383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Something from home to share: music, snacks, games, photos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82296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See you in Ravenna!</a:t>
            </a:r>
            <a:endParaRPr lang="en-US" sz="4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73736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i="1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Stronger together – one story, one wave at a time.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42316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Questions? Ask your group leader or write in the STIDE WhatsApp group.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97180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#STIDE   #ErasmusPlus   #TidesOfInclusion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IDE Tides">
  <a:themeElements>
    <a:clrScheme name="STIDE Tides">
      <a:dk1>
        <a:srgbClr val="1F2A33"/>
      </a:dk1>
      <a:lt1>
        <a:srgbClr val="FFFFFF"/>
      </a:lt1>
      <a:dk2>
        <a:srgbClr val="0B3C5D"/>
      </a:dk2>
      <a:lt2>
        <a:srgbClr val="E3F1F3"/>
      </a:lt2>
      <a:accent1>
        <a:srgbClr val="1C7C8C"/>
      </a:accent1>
      <a:accent2>
        <a:srgbClr val="F26B4E"/>
      </a:accent2>
      <a:accent3>
        <a:srgbClr val="0B3C5D"/>
      </a:accent3>
      <a:accent4>
        <a:srgbClr val="6FB7C3"/>
      </a:accent4>
      <a:accent5>
        <a:srgbClr val="FFE3B3"/>
      </a:accent5>
      <a:accent6>
        <a:srgbClr val="5B6B76"/>
      </a:accent6>
      <a:hlink>
        <a:srgbClr val="1C7C8C"/>
      </a:hlink>
      <a:folHlink>
        <a:srgbClr val="0B3C5D"/>
      </a:folHlink>
    </a:clrScheme>
    <a:fontScheme name="STIDE Tides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STIDE – Participant Infopack</dc:title>
  <dc:subject>PptxGenJS Presentation</dc:subject>
  <dc:creator>Viva Erasmus</dc:creator>
  <cp:lastModifiedBy>Viva Erasmus</cp:lastModifiedBy>
  <cp:revision>1</cp:revision>
  <dcterms:created xsi:type="dcterms:W3CDTF">2026-11-05T16:13:22Z</dcterms:created>
  <dcterms:modified xsi:type="dcterms:W3CDTF">2026-11-05T16:13:22Z</dcterms:modified>
</cp:coreProperties>
</file>